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5" r:id="rId5"/>
    <p:sldId id="286" r:id="rId6"/>
    <p:sldId id="287" r:id="rId7"/>
    <p:sldId id="261" r:id="rId8"/>
    <p:sldId id="267" r:id="rId9"/>
    <p:sldId id="269" r:id="rId10"/>
    <p:sldId id="272" r:id="rId11"/>
    <p:sldId id="275" r:id="rId12"/>
    <p:sldId id="276" r:id="rId13"/>
    <p:sldId id="280" r:id="rId14"/>
    <p:sldId id="342" r:id="rId15"/>
    <p:sldId id="343" r:id="rId16"/>
    <p:sldId id="278" r:id="rId17"/>
    <p:sldId id="344" r:id="rId18"/>
    <p:sldId id="345" r:id="rId19"/>
    <p:sldId id="292" r:id="rId20"/>
    <p:sldId id="346" r:id="rId21"/>
    <p:sldId id="323" r:id="rId22"/>
    <p:sldId id="324" r:id="rId23"/>
    <p:sldId id="306" r:id="rId24"/>
    <p:sldId id="298" r:id="rId25"/>
    <p:sldId id="347" r:id="rId26"/>
    <p:sldId id="291" r:id="rId27"/>
    <p:sldId id="348" r:id="rId28"/>
    <p:sldId id="349" r:id="rId29"/>
    <p:sldId id="325" r:id="rId30"/>
    <p:sldId id="350" r:id="rId31"/>
    <p:sldId id="351" r:id="rId32"/>
    <p:sldId id="352" r:id="rId33"/>
    <p:sldId id="353" r:id="rId34"/>
    <p:sldId id="296" r:id="rId35"/>
    <p:sldId id="354" r:id="rId36"/>
    <p:sldId id="355" r:id="rId37"/>
    <p:sldId id="28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8DF57B-0F9D-42FF-958D-804B53AEE4A1}" v="19" dt="2022-01-05T09:04:57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0829-02D4-4AC7-BA75-A265C6C72520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43E98-A629-49F0-86F0-A4DE60D67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715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0829-02D4-4AC7-BA75-A265C6C72520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43E98-A629-49F0-86F0-A4DE60D67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43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0829-02D4-4AC7-BA75-A265C6C72520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43E98-A629-49F0-86F0-A4DE60D67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1231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0829-02D4-4AC7-BA75-A265C6C72520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43E98-A629-49F0-86F0-A4DE60D67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37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0829-02D4-4AC7-BA75-A265C6C72520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43E98-A629-49F0-86F0-A4DE60D67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089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0829-02D4-4AC7-BA75-A265C6C72520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43E98-A629-49F0-86F0-A4DE60D67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0829-02D4-4AC7-BA75-A265C6C72520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43E98-A629-49F0-86F0-A4DE60D67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212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0829-02D4-4AC7-BA75-A265C6C72520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43E98-A629-49F0-86F0-A4DE60D67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87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0829-02D4-4AC7-BA75-A265C6C72520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43E98-A629-49F0-86F0-A4DE60D67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44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0829-02D4-4AC7-BA75-A265C6C72520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43E98-A629-49F0-86F0-A4DE60D67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481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F0829-02D4-4AC7-BA75-A265C6C72520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843E98-A629-49F0-86F0-A4DE60D67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793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F0829-02D4-4AC7-BA75-A265C6C72520}" type="datetimeFigureOut">
              <a:rPr lang="en-GB" smtClean="0"/>
              <a:t>05/01/2022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43E98-A629-49F0-86F0-A4DE60D672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02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6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6.pn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6.pn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6.png"/><Relationship Id="rId4" Type="http://schemas.openxmlformats.org/officeDocument/2006/relationships/image" Target="../media/image47.png"/><Relationship Id="rId9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6.pn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6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jpe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10" Type="http://schemas.openxmlformats.org/officeDocument/2006/relationships/image" Target="../media/image6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82860" y="3376889"/>
            <a:ext cx="2903521" cy="40270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55658" y="2468850"/>
            <a:ext cx="2583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GCSE ART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255658" y="15822"/>
            <a:ext cx="2334948" cy="2196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4769" y="3353010"/>
            <a:ext cx="2457450" cy="53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257538-D508-43FE-A1A0-842FCF26E5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682" t="21170" r="29224" b="11694"/>
          <a:stretch/>
        </p:blipFill>
        <p:spPr>
          <a:xfrm>
            <a:off x="0" y="0"/>
            <a:ext cx="4027057" cy="29193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72F895-4B04-4902-94E7-BBE7BA2758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971" t="28042" r="43735" b="17872"/>
          <a:stretch/>
        </p:blipFill>
        <p:spPr>
          <a:xfrm>
            <a:off x="4694807" y="4302008"/>
            <a:ext cx="1944910" cy="254017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50FD931-0C58-4633-A600-35A365D6D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CE22CA-6870-4201-8465-CB73485E0B9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094" t="26188" r="30988" b="20227"/>
          <a:stretch/>
        </p:blipFill>
        <p:spPr>
          <a:xfrm rot="5400000">
            <a:off x="5971128" y="1304293"/>
            <a:ext cx="6853132" cy="422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4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00"/>
    </mc:Choice>
    <mc:Fallback>
      <p:transition spd="slow" advTm="11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1318" t="21671" r="41647" b="11820"/>
          <a:stretch/>
        </p:blipFill>
        <p:spPr>
          <a:xfrm>
            <a:off x="1325716" y="-74789"/>
            <a:ext cx="5009920" cy="6932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1812" t="21226" r="42000" b="11460"/>
          <a:stretch/>
        </p:blipFill>
        <p:spPr>
          <a:xfrm>
            <a:off x="6335636" y="0"/>
            <a:ext cx="4743302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6299B3-20EA-40C0-9499-C7024643A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2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2"/>
    </mc:Choice>
    <mc:Fallback>
      <p:transition spd="slow" advTm="4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78A9B5-70B3-47E9-BE71-60CF09A38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4727" y="0"/>
            <a:ext cx="6802541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A5D265-A297-48DD-92CF-34690BE25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35"/>
    </mc:Choice>
    <mc:Fallback>
      <p:transition spd="slow" advTm="40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F142EC-617B-49C0-91D6-64D984880E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64" r="1" b="11254"/>
          <a:stretch>
            <a:fillRect/>
          </a:stretch>
        </p:blipFill>
        <p:spPr>
          <a:xfrm>
            <a:off x="196852" y="173516"/>
            <a:ext cx="11798302" cy="65127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59FED5-9159-4F5E-9D88-EA271EF78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9"/>
    </mc:Choice>
    <mc:Fallback>
      <p:transition spd="slow" advTm="2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5A3A375-8FF2-4D19-880D-080892B8D429">
            <a:extLst>
              <a:ext uri="{FF2B5EF4-FFF2-40B4-BE49-F238E27FC236}">
                <a16:creationId xmlns:a16="http://schemas.microsoft.com/office/drawing/2014/main" id="{4E6F0465-3716-4274-BE80-08E534D4E7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25" t="1777"/>
          <a:stretch>
            <a:fillRect/>
          </a:stretch>
        </p:blipFill>
        <p:spPr>
          <a:xfrm>
            <a:off x="6775374" y="-2359"/>
            <a:ext cx="4865138" cy="686035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B5CA9F6C-1876-48D4-8B9D-551AC700A814">
            <a:extLst>
              <a:ext uri="{FF2B5EF4-FFF2-40B4-BE49-F238E27FC236}">
                <a16:creationId xmlns:a16="http://schemas.microsoft.com/office/drawing/2014/main" id="{0FAEB0C3-FF41-4B9D-82B0-96F5A4E098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053" t="4620" r="2032" b="1043"/>
          <a:stretch>
            <a:fillRect/>
          </a:stretch>
        </p:blipFill>
        <p:spPr>
          <a:xfrm>
            <a:off x="717977" y="-24387"/>
            <a:ext cx="4865138" cy="68823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DBB6092-86A6-481D-A0EE-C6EE2F35A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6"/>
    </mc:Choice>
    <mc:Fallback>
      <p:transition spd="slow" advTm="7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241D37B-4779-4C32-9D13-91ECB3E472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436" r="-1" b="-1"/>
          <a:stretch>
            <a:fillRect/>
          </a:stretch>
        </p:blipFill>
        <p:spPr>
          <a:xfrm>
            <a:off x="643463" y="557189"/>
            <a:ext cx="5346944" cy="57436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93CCD8-98F5-45F0-82F9-246FB398C5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109" r="-2" b="16606"/>
          <a:stretch>
            <a:fillRect/>
          </a:stretch>
        </p:blipFill>
        <p:spPr>
          <a:xfrm>
            <a:off x="6182944" y="557189"/>
            <a:ext cx="5365589" cy="574361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16FA06-38CA-4548-AD30-DC96E298A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9"/>
    </mc:Choice>
    <mc:Fallback>
      <p:transition spd="slow" advTm="8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DB6575-0613-4471-B843-81E2E97B5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4">
            <a:off x="2760148" y="-900862"/>
            <a:ext cx="6502444" cy="86699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2E3666-07CA-48C3-A714-249724B5A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4"/>
    </mc:Choice>
    <mc:Fallback>
      <p:transition spd="slow" advTm="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2D1793-4BF1-4EDB-A34B-A3ABC7DDCD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000" t="19924" r="27218" b="17871"/>
          <a:stretch>
            <a:fillRect/>
          </a:stretch>
        </p:blipFill>
        <p:spPr>
          <a:xfrm>
            <a:off x="1572768" y="0"/>
            <a:ext cx="9162288" cy="68528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FC48BB-318E-49B8-B2D5-8548871C7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9"/>
    </mc:Choice>
    <mc:Fallback>
      <p:transition spd="slow" advTm="2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48601C82-1EAE-46AA-91C3-CB7ADD7878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677" t="13635" r="15885" b="18498"/>
          <a:stretch>
            <a:fillRect/>
          </a:stretch>
        </p:blipFill>
        <p:spPr>
          <a:xfrm>
            <a:off x="2031449" y="6656"/>
            <a:ext cx="8756705" cy="67617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8975DD-D50C-4AE2-9B32-3997F6968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1"/>
    </mc:Choice>
    <mc:Fallback>
      <p:transition spd="slow" advTm="1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888F6D4-D402-4C88-BF79-24B1B1297C2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094" t="18056" r="37031" b="13889"/>
          <a:stretch>
            <a:fillRect/>
          </a:stretch>
        </p:blipFill>
        <p:spPr>
          <a:xfrm rot="16200004">
            <a:off x="3103153" y="-1455332"/>
            <a:ext cx="6858000" cy="97686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7AD0B3-37D0-427E-91E9-11962AA3F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1"/>
    </mc:Choice>
    <mc:Fallback>
      <p:transition spd="slow" advTm="1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14AB59-4749-45EF-8978-B11D9DD21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4">
            <a:off x="2476287" y="-1147792"/>
            <a:ext cx="6898187" cy="919369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0F5720-0237-457F-8E88-071F96129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3"/>
    </mc:Choice>
    <mc:Fallback>
      <p:transition spd="slow" advTm="1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88" t="2155" r="1611" b="589"/>
          <a:stretch/>
        </p:blipFill>
        <p:spPr>
          <a:xfrm>
            <a:off x="513182" y="14473"/>
            <a:ext cx="5197151" cy="6843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109" y="-32588"/>
            <a:ext cx="4998691" cy="693764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9EE5C0B-322F-4467-80F6-9F4B22E7FF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74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10"/>
    </mc:Choice>
    <mc:Fallback>
      <p:transition spd="slow" advTm="32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830583-9A56-4E80-B049-1F6EFFF7EE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368" t="14906" r="35158" b="11217"/>
          <a:stretch>
            <a:fillRect/>
          </a:stretch>
        </p:blipFill>
        <p:spPr>
          <a:xfrm rot="16200004">
            <a:off x="2886770" y="-1410929"/>
            <a:ext cx="6883667" cy="97054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2BB891-B1A2-4695-8A88-AFADB43E5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5"/>
    </mc:Choice>
    <mc:Fallback>
      <p:transition spd="slow" advTm="3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4C0DDA-38A1-4612-ADD0-B727B359D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13">
            <a:off x="5347603" y="857251"/>
            <a:ext cx="6858000" cy="51434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016A18-6440-4AF0-A32C-47612D1137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58" t="3439" r="2285" b="4624"/>
          <a:stretch>
            <a:fillRect/>
          </a:stretch>
        </p:blipFill>
        <p:spPr>
          <a:xfrm rot="5400013">
            <a:off x="107693" y="947689"/>
            <a:ext cx="6940341" cy="50449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B1C0F7C-12C5-407B-B8F0-983D5E393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0"/>
    </mc:Choice>
    <mc:Fallback>
      <p:transition spd="slow" advTm="1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9B51C3-8888-48F6-BD72-086231D23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13">
            <a:off x="5253447" y="857251"/>
            <a:ext cx="6858000" cy="51434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533985-1281-41BB-9B56-9C885DA5D7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28" t="3439" r="4191" b="8180"/>
          <a:stretch>
            <a:fillRect/>
          </a:stretch>
        </p:blipFill>
        <p:spPr>
          <a:xfrm rot="5400013">
            <a:off x="62591" y="963924"/>
            <a:ext cx="6863449" cy="49247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D04029D-4729-4D7D-BF57-EC4E6B143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3"/>
    </mc:Choice>
    <mc:Fallback>
      <p:transition spd="slow" advTm="1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082A6B-DAD0-4CF6-9C86-FD42E71CB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13">
            <a:off x="5227323" y="857251"/>
            <a:ext cx="6858000" cy="51434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CCCCB2-4306-495A-8E22-BCEBE81729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66" t="3693" r="1524" b="6655"/>
          <a:stretch>
            <a:fillRect/>
          </a:stretch>
        </p:blipFill>
        <p:spPr>
          <a:xfrm rot="5400013">
            <a:off x="125406" y="1013680"/>
            <a:ext cx="6868442" cy="48201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C104FD-4229-4347-A360-7BF3CBA2B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7"/>
    </mc:Choice>
    <mc:Fallback>
      <p:transition spd="slow" advTm="1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2E43DF9-1749-41CF-8750-AAF8312CEC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57" t="5217" r="570" b="4371"/>
          <a:stretch>
            <a:fillRect/>
          </a:stretch>
        </p:blipFill>
        <p:spPr>
          <a:xfrm rot="5400013">
            <a:off x="6200382" y="1473125"/>
            <a:ext cx="5571064" cy="39117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DEA5B6-FE96-4F52-BD82-A59E3A2FF5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91" t="3809" r="666" b="14857"/>
          <a:stretch>
            <a:fillRect/>
          </a:stretch>
        </p:blipFill>
        <p:spPr>
          <a:xfrm>
            <a:off x="641177" y="1784533"/>
            <a:ext cx="5129783" cy="32889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9CA477-5016-4C2B-BA11-A74E205350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5"/>
    </mc:Choice>
    <mc:Fallback>
      <p:transition spd="slow" advTm="1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2F8FA-BB44-4D12-ABA1-AA8D5262A7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30" y="2267"/>
            <a:ext cx="9649818" cy="337367"/>
          </a:xfrm>
        </p:spPr>
        <p:txBody>
          <a:bodyPr/>
          <a:lstStyle/>
          <a:p>
            <a:pPr lvl="0"/>
            <a:r>
              <a:rPr lang="en-GB" sz="1600">
                <a:cs typeface="Calibri Light"/>
              </a:rPr>
              <a:t>Reflection and refraction artist study- Tracey Hills</a:t>
            </a:r>
            <a:endParaRPr lang="en-GB" sz="1600"/>
          </a:p>
        </p:txBody>
      </p:sp>
      <p:pic>
        <p:nvPicPr>
          <p:cNvPr id="3" name="Picture 9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D79A3568-2009-46AD-A8E8-16505AA3A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09" t="104" r="1803" b="1559"/>
          <a:stretch>
            <a:fillRect/>
          </a:stretch>
        </p:blipFill>
        <p:spPr>
          <a:xfrm rot="5400013">
            <a:off x="2645825" y="-1442603"/>
            <a:ext cx="6876909" cy="97242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7B47BF-4195-40EE-B04A-8E531665D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2"/>
    </mc:Choice>
    <mc:Fallback>
      <p:transition spd="slow" advTm="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77BC7-2FC7-47D8-AC1C-43C51DC43C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0799356" cy="288868"/>
          </a:xfrm>
        </p:spPr>
        <p:txBody>
          <a:bodyPr>
            <a:normAutofit fontScale="90000"/>
          </a:bodyPr>
          <a:lstStyle/>
          <a:p>
            <a:pPr lvl="0"/>
            <a:r>
              <a:rPr lang="en-GB" sz="1600">
                <a:cs typeface="Calibri Light"/>
              </a:rPr>
              <a:t>Reflection and refraction- Artist study – Philip Dunn</a:t>
            </a:r>
            <a:endParaRPr lang="en-GB" sz="160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4E1ED0D-E851-4263-85D7-0C6542DAE4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84" t="2590" r="5273" b="1665"/>
          <a:stretch>
            <a:fillRect/>
          </a:stretch>
        </p:blipFill>
        <p:spPr>
          <a:xfrm rot="16200004">
            <a:off x="2370554" y="-1350670"/>
            <a:ext cx="6873517" cy="95748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E66637C-EE27-4063-8C32-D63179737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6"/>
    </mc:Choice>
    <mc:Fallback>
      <p:transition spd="slow" advTm="1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62B05-94E0-4242-9DC8-2088DBFC11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30" y="2267"/>
            <a:ext cx="9819641" cy="389616"/>
          </a:xfrm>
        </p:spPr>
        <p:txBody>
          <a:bodyPr/>
          <a:lstStyle/>
          <a:p>
            <a:pPr lvl="0"/>
            <a:r>
              <a:rPr lang="en-GB" sz="1800">
                <a:cs typeface="Calibri Light"/>
              </a:rPr>
              <a:t>Reflection and Refraction development </a:t>
            </a:r>
            <a:endParaRPr lang="en-GB" sz="180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761C1A2-C332-4842-A7DE-DC262F3444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31" t="42" r="4563" b="1784"/>
          <a:stretch>
            <a:fillRect/>
          </a:stretch>
        </p:blipFill>
        <p:spPr>
          <a:xfrm rot="16200004">
            <a:off x="1898541" y="-1559126"/>
            <a:ext cx="6924358" cy="99053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6B1BF69-E98F-4D56-8BAE-4EB64728F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0"/>
    </mc:Choice>
    <mc:Fallback>
      <p:transition spd="slow" advTm="1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60C88-13B4-49A8-9C5A-1DE9068C04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30" y="2267"/>
            <a:ext cx="11125925" cy="376559"/>
          </a:xfrm>
        </p:spPr>
        <p:txBody>
          <a:bodyPr/>
          <a:lstStyle/>
          <a:p>
            <a:pPr lvl="0"/>
            <a:r>
              <a:rPr lang="en-GB" sz="1800">
                <a:cs typeface="Calibri Light"/>
              </a:rPr>
              <a:t> Reflection and Refraction- Final Development </a:t>
            </a:r>
            <a:endParaRPr lang="en-GB" sz="180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84FC0129-BF2A-4B21-82B5-194E8D70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89" y="2267"/>
            <a:ext cx="9750951" cy="69249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A891C6-098B-402D-95BA-3C2192A6D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1"/>
    </mc:Choice>
    <mc:Fallback>
      <p:transition spd="slow" advTm="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35FFE0-3E20-41F9-9775-6BE52A51A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13">
            <a:off x="1165902" y="503345"/>
            <a:ext cx="3447726" cy="25236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79D715-2E65-43D7-BF75-D37D9834E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13">
            <a:off x="4304807" y="487928"/>
            <a:ext cx="3447726" cy="25544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669838-7A39-44DF-8B70-B45935B71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13">
            <a:off x="7422254" y="516549"/>
            <a:ext cx="3456111" cy="24888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29C9C-62DB-4B01-BC5C-74E6F77FAE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7942" y="3533872"/>
            <a:ext cx="2460586" cy="33241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4B4D80-7F25-4A3B-93E0-7DD01483B8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13">
            <a:off x="4254547" y="3922913"/>
            <a:ext cx="3471044" cy="26032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B66446-6B80-4C25-B923-F55D0819C73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551" t="10795" r="3276" b="17653"/>
          <a:stretch>
            <a:fillRect/>
          </a:stretch>
        </p:blipFill>
        <p:spPr>
          <a:xfrm rot="5400013">
            <a:off x="6582176" y="4189777"/>
            <a:ext cx="3542888" cy="19976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AutoShape 2" descr="data:image/png;base64,iVBORw0KGgoAAAANSUhEUgAAAFgAAAB+CAMAAACXviYtAAAAkFBMVEX///9BIGJAH2E9GmA/HWE9G186F108GV48GWA5FV0+HF/b1uLk3+jo5ez7+/zNxdZKK2ppUIT29fdSNXGpmrdOL2xvV4hYO3S7sMbz8PSYh6t/aJWbi6yhkrI2EluDb5nVz91dQXnDuc2toLqKd59hR3x4YZDIwdKQfqO1qsKCbZrBtcuFcptmTYJ1W45yXIrh7Lc7AAAGtUlEQVRoge1aa3PiOgzFivNOIDwCBEqa8KaF7f//d1e247wdSDed2TtTfdslHOQj6UhyOhr92q/92j9l3mZ73l6TwXHdNLYNOw72A+P6SxuYGSt3WOA1BSBoYO2GBX6zOS4B7Tws8MbKgceDAh80ScV1UNyRl4rgmcFkWODRJTAwfiY9DIyLyEvHMtP1sAxzm3mJGw0P+z+18cD1nJufrn8G+JOuvB8B/jDs6U8khrvSqfn+A8A7hwI1hqc5WmmA8hYOnhq3mAkc2F+zYXGjk8aVk8Ki7WP/sFt87yw7TWp96Ld8GsZxHNy/cRh/rgtgAkZT7N+IiWqtW+/91e9qggTWSVL/1ZAfB3Omdx9IkFtCpMv1xrcwMpqMe0+XZ1s7x8X4kUv146ts4sayJ8sHSkvAYNaGgHw6aJzliXmhWcJFl4OqGDGisHgA7Fs/hz+0Ci569lZ/gBJEtk79NOpTd0gV2JpWufTPODMacdqvRNx5lQiWV6Q+dk7el+d1z8htDagDQ9wYDsfjvsWxrmSEJHn711LkhVoDFxMureaF37vkxu9GE5cQJ6jEKZr2Hm9vxGnBJQ6tuHiOw55t1g/rGSHz4rP0FJZ0M5rddmwlgqlyqfftiQNa2svlCWlmROZxAeyvDNYMWxuLwqKl3Y6LwEWFbNkeAfq8pbGobKHwF4NH8uBNdP4UNd+6oKoO5+2oYXqRbsssDGbwsssbg6iAzZNEkSsgKtP9RVwvVDpcKumtzBugry7EV1XkECSWhCYFXWA8XtKhJFSGDju9zLZdoSTQ0H+Fw4raYBBFOWyt4ikkI3mO66sZxgFumz0VpeWnwJg+V9ODXZf3EoAjm6YXVNo3mE9X4tmjRYZzJkLZNN3qsZCMSycs1hNtlUvxdT3PWNeg1Y/M1ZMyuaodLped61QJw9Gie8qK0g4mDD5Uzhi6F9QiAQ757AKeBFQBi18VSbW+jupZkZHRlRkbZXFgronIz3nKfdVPhmWy6QBeKqsDMobX8R8eC6v+ICpzRzNJNZXDVAz0/srmAneDBmfySG3mzlXAYD54Ph1tkbJuM8rocqIC3ge6AtcRzW4fONTkjXnb1ECwlCwfVAoP9pF9PptrANqSc93st6C3LVbcdgoBApO3zPERl0kkl0Vx1kg4lumqxXjTPqZgD71lXrKvx/xOa9FMINC+FMAKLYb4KEJrCfdXUUZL/UFd1VjbgUETCnM25ZIqXG4Zc6mCi00bMDYkTsSnHMSxkTCXo2kjMZS6vGgLXpYG3io/Ouj8+3un7jOY03bgtnTDJEo4TUURQ7aX3evLBJLWvj9h/jeJiHnaJ0HpNGBzBW30R6Dz9gWqpaRl5B7lTMQmx+N3qPcb1fAyS60GsMXnVFx1qmRy12bnWrQpUeyo03paZKxFU6vOJt8+3KBKBiWKcXnj1NQQKJecXWPnozGHuFVTjoJidbjUWlPGsK8UyXG1NVBHMW1FteiBzlNi0egX+Vh0qZCh9Hh0rMqQQ7yRYhIHR1T2pnwYJcejSyWBQJuyfF0bbb0bKI+rX97laaASzmhVOZl14Dwqlr5MP0vx0xUFUnss0/QkUAwFQv5LvqA8KYeL8qIA+oMddqMrphigPLTFEI7DkgqX9eEC2OICXy+OAtjkDiahbMFAOy6HvFWOI8rZVW5nWDQc6C5vs/Sw63JoZ0lKKWExFp2uHdnghX2Is1dSLbeUJSsGPjqf8B9Sz3M6L8yJmD2B0u5bp4kUDH2VMNI7gEFnY5EvXAHj2Sp51ASyxu+93jtmcYg5yWK/MLkfnWRkbVIAbzuBecIt+UWA/fxSxBU3TRp3odNjg19KM2Awli8sqGvCWNN48Do4RrQPBoyZjqn20n3hQkNkMbFuKsBQ0Q0BPHtYoJMXX2jsDB0AWGgqQxp1TuVeglPomGcFNV5+SbnRKNis8j5LBYITiVee2cR1ADZ3rWsBqSPrOq8kt6RejMhdWf94uu0duwcuu9SL+U32UpKMm9GOXUXl3KCuJvjALu5zlYW2DrjgXrV8GuSLTdHzwTxh7KJ77xf47onl20QKPWQRuknWxXTpf+PVTcQ3BHl2bZ71hzeTCsrVnegl24txBUx5DzITP1X8x3dtyjOMFjWQaKyZ68HfvotLeIWX31b8YeoQ90qyVtswMvR50XjeUB20PteaCpttccMz0wJ4TZyX1aHTopMBZY8vodbd4F42L7XLW9w+iL8GeqXsL+PS1HCI1TNPX4vu2iP/x3LQl+uLQF4oJadkQFz2B1SiIma3of8YYOzzhjn+/RuRX/v37D9f9F3IeJBVhgAAAABJRU5ErkJggg==">
            <a:extLst>
              <a:ext uri="{FF2B5EF4-FFF2-40B4-BE49-F238E27FC236}">
                <a16:creationId xmlns:a16="http://schemas.microsoft.com/office/drawing/2014/main" id="{F236B502-E5D7-4FC1-8D7B-52B41B4FD285}"/>
              </a:ext>
            </a:extLst>
          </p:cNvPr>
          <p:cNvSpPr/>
          <p:nvPr/>
        </p:nvSpPr>
        <p:spPr>
          <a:xfrm>
            <a:off x="1679579" y="-144466"/>
            <a:ext cx="5383374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26DF339-7F9F-49D5-A0EC-A180C6BBB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6"/>
    </mc:Choice>
    <mc:Fallback>
      <p:transition spd="slow" advTm="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47" r="168" b="2590"/>
          <a:stretch/>
        </p:blipFill>
        <p:spPr>
          <a:xfrm>
            <a:off x="657745" y="82579"/>
            <a:ext cx="4854633" cy="64949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986" t="544" r="1177"/>
          <a:stretch/>
        </p:blipFill>
        <p:spPr>
          <a:xfrm>
            <a:off x="6422452" y="0"/>
            <a:ext cx="4879572" cy="666012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B497D83-80B9-4BE5-ABD2-2E9A116A2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4"/>
    </mc:Choice>
    <mc:Fallback>
      <p:transition spd="slow" advTm="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12FE23-E641-4C5E-B22E-A4B0857CB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13">
            <a:off x="1077314" y="1517872"/>
            <a:ext cx="5507422" cy="413056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9819F7-65BE-41BB-9B70-01DB88D92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13">
            <a:off x="5434174" y="1526083"/>
            <a:ext cx="5573112" cy="41798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FEFE17-697C-432B-94DF-C26238E87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2"/>
    </mc:Choice>
    <mc:Fallback>
      <p:transition spd="slow" advTm="1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606415" y="-532512"/>
            <a:ext cx="3053073" cy="4118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953" r="521"/>
          <a:stretch/>
        </p:blipFill>
        <p:spPr>
          <a:xfrm rot="10800000">
            <a:off x="8072116" y="4050706"/>
            <a:ext cx="4154283" cy="28253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874" t="5049" r="-2114" b="-771"/>
          <a:stretch/>
        </p:blipFill>
        <p:spPr>
          <a:xfrm rot="10800000">
            <a:off x="3496032" y="5314230"/>
            <a:ext cx="4232465" cy="1543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7982" y="307648"/>
            <a:ext cx="361039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EXAM BOARD: AQA</a:t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60% COURSEWORK 40% PREPARATORY STUDIES AND 10 HOUR PRACTICAL EXAM</a:t>
            </a:r>
          </a:p>
          <a:p>
            <a:r>
              <a:rPr lang="en-GB" sz="2800" dirty="0">
                <a:solidFill>
                  <a:schemeClr val="bg1"/>
                </a:solidFill>
              </a:rPr>
              <a:t>REQUIRES BETWEEN 2 HOURS- 5 HOURS PER WEEK HOMEWORK</a:t>
            </a:r>
          </a:p>
          <a:p>
            <a:r>
              <a:rPr lang="en-GB" sz="2800" dirty="0">
                <a:solidFill>
                  <a:schemeClr val="bg1"/>
                </a:solidFill>
              </a:rPr>
              <a:t>VOLUNTARY ART CATCH UP EVERY WEEK TO SUPPORT YOU </a:t>
            </a:r>
            <a:r>
              <a:rPr lang="en-GB" sz="2800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06" y="6324600"/>
            <a:ext cx="2457450" cy="533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FBD6E7-DD25-4362-AA13-8DEC6F493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06" y="0"/>
            <a:ext cx="3472226" cy="617823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D8A0EE8-A76F-41B3-BEF9-38F14404F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99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60"/>
    </mc:Choice>
    <mc:Fallback>
      <p:transition spd="slow" advTm="31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B4EAB3-7E1D-4ED1-9F8A-E807968F2C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39" t="13871" r="18030" b="20540"/>
          <a:stretch/>
        </p:blipFill>
        <p:spPr>
          <a:xfrm>
            <a:off x="180109" y="98318"/>
            <a:ext cx="11831782" cy="66613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4BE5E5-497D-478B-A73E-C0B88DC6D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5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98"/>
    </mc:Choice>
    <mc:Fallback>
      <p:transition spd="slow" advTm="43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DD4CC2-C4D8-4A13-B9DD-581FA215FE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13" t="29284" r="17291" b="4673"/>
          <a:stretch/>
        </p:blipFill>
        <p:spPr>
          <a:xfrm>
            <a:off x="374590" y="69373"/>
            <a:ext cx="11442819" cy="650020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EF0D42-D245-4746-B21E-B8DB9C63F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27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4"/>
    </mc:Choice>
    <mc:Fallback>
      <p:transition spd="slow" advTm="1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" t="717" b="56952"/>
          <a:stretch/>
        </p:blipFill>
        <p:spPr>
          <a:xfrm>
            <a:off x="0" y="91441"/>
            <a:ext cx="5639223" cy="36868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" t="43214" r="1193" b="17687"/>
          <a:stretch/>
        </p:blipFill>
        <p:spPr>
          <a:xfrm>
            <a:off x="5615642" y="2724518"/>
            <a:ext cx="6570486" cy="4025462"/>
          </a:xfrm>
          <a:prstGeom prst="rect">
            <a:avLst/>
          </a:prstGeom>
        </p:spPr>
      </p:pic>
      <p:pic>
        <p:nvPicPr>
          <p:cNvPr id="1028" name="Picture 4" descr="Master the Magic of Set Design | Studio Tour at Hom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340" y="221377"/>
            <a:ext cx="4456362" cy="223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 Exquisite Details at Alexander McQueen's Fall 2019 Sho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10" y="3778339"/>
            <a:ext cx="1967065" cy="29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even Famous Children's Book Illustrators to Help You Get Inspir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02" y="5717526"/>
            <a:ext cx="3116048" cy="114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y so many famous authors and illustrators love Helen Oxenbury and John  Burningham | BookTrus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2360"/>
            <a:ext cx="3395163" cy="190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ivienne Westwood Jewellery Necklace | Cornich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223" y="221377"/>
            <a:ext cx="2231117" cy="223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CE780EB-2584-43E9-ABC8-B51311CE3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51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691"/>
    </mc:Choice>
    <mc:Fallback>
      <p:transition spd="slow" advTm="52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8635" t="21202" r="38965" b="11787"/>
          <a:stretch/>
        </p:blipFill>
        <p:spPr>
          <a:xfrm>
            <a:off x="2888614" y="8461"/>
            <a:ext cx="5887524" cy="684953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93E37C8-6518-49F6-B8B8-C66C9B3FA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16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0"/>
    </mc:Choice>
    <mc:Fallback>
      <p:transition spd="slow" advTm="6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612" t="21546" r="28659" b="12321"/>
          <a:stretch/>
        </p:blipFill>
        <p:spPr>
          <a:xfrm>
            <a:off x="1344705" y="55918"/>
            <a:ext cx="9344315" cy="659230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4D8446B-C0C8-44DD-84BC-BF229CE62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8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03"/>
    </mc:Choice>
    <mc:Fallback>
      <p:transition spd="slow" advTm="17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118" t="21043" r="29012" b="11568"/>
          <a:stretch/>
        </p:blipFill>
        <p:spPr>
          <a:xfrm>
            <a:off x="1205597" y="1"/>
            <a:ext cx="9565441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D382DB-7B1D-4F7F-95BB-68EBB36B4F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9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2"/>
    </mc:Choice>
    <mc:Fallback>
      <p:transition spd="slow" advTm="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013" t="22901" r="28468" b="11783"/>
          <a:stretch/>
        </p:blipFill>
        <p:spPr>
          <a:xfrm rot="5400000">
            <a:off x="4780721" y="1023275"/>
            <a:ext cx="6866223" cy="4803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8965" t="21763" r="29153" b="12378"/>
          <a:stretch/>
        </p:blipFill>
        <p:spPr>
          <a:xfrm rot="5400000">
            <a:off x="-66385" y="979395"/>
            <a:ext cx="6859389" cy="489782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FBD2B4-7EB0-41E9-8887-EC9944088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39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20"/>
    </mc:Choice>
    <mc:Fallback>
      <p:transition spd="slow" advTm="27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671" t="21419" r="30353" b="16839"/>
          <a:stretch/>
        </p:blipFill>
        <p:spPr>
          <a:xfrm rot="16200000">
            <a:off x="-575189" y="1045681"/>
            <a:ext cx="6855021" cy="4763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9600" t="22675" r="30777" b="16089"/>
          <a:stretch/>
        </p:blipFill>
        <p:spPr>
          <a:xfrm rot="16200000">
            <a:off x="5148947" y="1089818"/>
            <a:ext cx="6735553" cy="467538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180E7A-C9D3-4AEC-9C24-312417B34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1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4"/>
    </mc:Choice>
    <mc:Fallback>
      <p:transition spd="slow" advTm="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236" t="22965" r="38259" b="13914"/>
          <a:stretch/>
        </p:blipFill>
        <p:spPr>
          <a:xfrm>
            <a:off x="80010" y="0"/>
            <a:ext cx="6828261" cy="682826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951C9E9-16AB-49D3-9E6F-00B3DCFCB5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C099A8-989D-4B28-B90F-65F1F817F8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200431" y="916703"/>
            <a:ext cx="6748503" cy="507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9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3"/>
    </mc:Choice>
    <mc:Fallback>
      <p:transition spd="slow" advTm="5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025A2FD2D524449AFF466148943A2C" ma:contentTypeVersion="11" ma:contentTypeDescription="Create a new document." ma:contentTypeScope="" ma:versionID="b5a601ebc6287bdb3283503d6c6a0d6f">
  <xsd:schema xmlns:xsd="http://www.w3.org/2001/XMLSchema" xmlns:xs="http://www.w3.org/2001/XMLSchema" xmlns:p="http://schemas.microsoft.com/office/2006/metadata/properties" xmlns:ns3="d03512e2-f985-443f-b44e-d7f80e89441d" targetNamespace="http://schemas.microsoft.com/office/2006/metadata/properties" ma:root="true" ma:fieldsID="347d2babe59f29fa87583e0f27ca05d1" ns3:_="">
    <xsd:import namespace="d03512e2-f985-443f-b44e-d7f80e89441d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3512e2-f985-443f-b44e-d7f80e89441d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d03512e2-f985-443f-b44e-d7f80e89441d" xsi:nil="true"/>
    <MigrationWizIdPermissionLevels xmlns="d03512e2-f985-443f-b44e-d7f80e89441d" xsi:nil="true"/>
    <MigrationWizIdPermissions xmlns="d03512e2-f985-443f-b44e-d7f80e89441d" xsi:nil="true"/>
    <MigrationWizIdSecurityGroups xmlns="d03512e2-f985-443f-b44e-d7f80e89441d" xsi:nil="true"/>
    <MigrationWizIdDocumentLibraryPermissions xmlns="d03512e2-f985-443f-b44e-d7f80e89441d" xsi:nil="true"/>
  </documentManagement>
</p:properties>
</file>

<file path=customXml/itemProps1.xml><?xml version="1.0" encoding="utf-8"?>
<ds:datastoreItem xmlns:ds="http://schemas.openxmlformats.org/officeDocument/2006/customXml" ds:itemID="{EB1FFA15-6DF4-49B6-A2CF-31BEF8B2B6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85B557-067B-4ED6-942B-A652EFAFE0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3512e2-f985-443f-b44e-d7f80e8944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E1115E-8F9E-4412-A89F-29F8801FBF11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d03512e2-f985-443f-b44e-d7f80e89441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63</Words>
  <Application>Microsoft Office PowerPoint</Application>
  <PresentationFormat>Widescreen</PresentationFormat>
  <Paragraphs>8</Paragraphs>
  <Slides>34</Slides>
  <Notes>0</Notes>
  <HiddenSlides>0</HiddenSlides>
  <MMClips>34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Reflection and refraction artist study- Tracey Hills</vt:lpstr>
      <vt:lpstr>Reflection and refraction- Artist study – Philip Dunn</vt:lpstr>
      <vt:lpstr>Reflection and Refraction development </vt:lpstr>
      <vt:lpstr> Reflection and Refraction- Final Development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O'Sullivan</dc:creator>
  <cp:lastModifiedBy>Eleanor Edwards</cp:lastModifiedBy>
  <cp:revision>21</cp:revision>
  <dcterms:created xsi:type="dcterms:W3CDTF">2020-12-15T09:59:40Z</dcterms:created>
  <dcterms:modified xsi:type="dcterms:W3CDTF">2022-01-05T09:22:51Z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0x0101002C025A2FD2D524449AFF466148943A2C</vt:lpwstr>
  </property>
</Properties>
</file>