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3C20-E0FE-4E79-AA59-D2DCBD50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31D21-0B0C-4A0C-8D00-92F00A108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8A450-1DFB-4EB8-8F0D-2F759429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72356-FCC6-458D-BC65-AE7DABA9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28AD-77FA-407F-AB7E-2C13CE60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7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1FDC-FF75-4387-9DCB-3A9BB72E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CAC83-7545-4A19-8876-AB2859BA3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C47D9-74C1-4B2A-8A27-D2A39C52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D71A5-4D47-44F2-942B-87B5599C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67F85-1198-4BA6-85C0-9DDBD978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6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FF04C-BBF9-42C2-9598-D9EEF0C05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67C6A-974B-45E8-B907-0985F0635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1B059-8B4D-4811-80B7-FA307E02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3978-4862-4343-B7AE-B5A9522E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F0B92-2997-438A-9684-78D6F8EC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9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DD8B-9050-4A9F-BB8A-517563C5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B423-9888-459A-BC10-33ACB671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C246C-D177-46EA-ACBB-FD28F6DE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15FB-C4BF-4836-984E-C2839227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EC8E-E9BF-49E7-B42F-06824679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9EB-DD43-4263-9247-3F689E61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6E5EF-E3C0-4F18-8963-7C12BC778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EB6BA-8D9F-4ABA-B568-4C731111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3325-86DA-4B5C-907E-3A9CA50F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FABA0-E56C-4D7A-8FEA-5053CF3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4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9C6B-A8D5-4181-ABE3-40691611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9FD6-55C3-4C86-BD95-8EA38BCED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E3429-281A-437A-9D39-CC1921513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D486D-900F-412A-823D-25108B70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7D154-E6F9-45A1-8E66-32868148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A919-73C4-4EC0-B723-6B3C5290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7A50-3018-4282-9588-BC75A93A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AD2B-B5D3-47CC-A51D-A0A8484C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BC724-D0E2-45E8-8C6C-13827127A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6902E-0426-43F5-9F49-24DD826B1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38F16-7C25-4FD0-9898-8C33B5C25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BE82D-5841-4B42-88E1-920C790B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7048D-BD56-46E5-B6AA-30DE545F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6970A-324E-470E-B0BE-3D545453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8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5C2C-33DD-41C0-BD73-234BBB6F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B6ED5-5ECE-4FA9-A4C4-0DB12D7B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16E79-007F-44E3-B39B-F25D0267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566E5-FD6D-477E-8698-EF8D32FC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5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F2CEB-0195-4679-A5C5-7BEFE140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E65FC-A72D-4E3D-AA72-D882CB0E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0C24-353A-4E4F-A02D-A984AFC5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9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A87-DD60-40FC-83F9-7B89F3DB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C9191-D529-441E-9901-D6F03AEE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A218A-F9DE-4844-9AF5-876BAC916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FFD07-3A80-4DEC-A8EE-6260322D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48C3-B3AF-4D6C-BAF8-3D871190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A1AA0-0EF1-4A39-96DA-837830FF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60BA-4901-4B37-9F3C-8574133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D72C0-A4A2-4004-B52E-DD936A551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DB9FE-1F50-4875-B063-78D91103F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66A3D-6170-46DD-8C14-EBE77FFF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64138-5BAC-47F0-806E-86EACEA2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F6913-BFFF-47C9-8C56-20A0D77F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7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4BE32-5CD3-4E2D-BF28-A25E19F7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80F5-4849-4A60-8358-4D7F294D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70849-4D4C-48A8-9DD8-424B6E179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48DA-065C-4AAF-9ECB-052BAC0CB53D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057AD-7BA2-47B6-AC47-6B387CD4E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A99A-1501-48DE-8E84-C08CC4A6D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13F5-4EE3-404E-BA79-C8A6BDC8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3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localwiki.org/bloomington-normal/Music_Lessons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30F410-75A9-4737-9D4A-811057C7E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03" r="17797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B1A4F-3886-4B68-AE44-1599D13BB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rgbClr val="FF0000"/>
                </a:solidFill>
              </a:rPr>
              <a:t>GCSE Music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67AB9-8D8D-49DD-8389-BED5BB8CB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sz="6000" dirty="0" err="1">
                <a:solidFill>
                  <a:srgbClr val="FF0000"/>
                </a:solidFill>
              </a:rPr>
              <a:t>Eduqas</a:t>
            </a:r>
            <a:endParaRPr lang="en-GB" sz="6000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C9281-FF77-4A04-8109-B7F1E6FC979C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localwiki.org/bloomington-normal/Music_Less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FB4BC2-280F-4A7F-A730-1457B194F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2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83C3-8BC9-4DC4-A440-D61A412D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FF00"/>
          </a:solidFill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Specification Overview: 3 Components.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9C6D-4812-41C3-9B79-DB057577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DF3C06"/>
                </a:solidFill>
                <a:latin typeface="Gotham Rounded Book"/>
                <a:cs typeface="Gotham Rounded Book"/>
              </a:rPr>
              <a:t>Component 1: Performing (30% of qualification)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Internally assessed, externally moderated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Minimum of 4 minutes for all performances (maximum 6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A minimum of two pieces, one of which must be an ensemble of one minute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The second and subsequent pieces may be either solo or ensemble or a mixture of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One piece must demonstrate a link to an area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Technology options available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F57BF3-133B-47AC-8BD6-086358211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5C03-3F84-4A1D-9D29-B84C756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DF3C06"/>
                </a:solidFill>
                <a:latin typeface="Gotham Rounded Book"/>
                <a:cs typeface="Gotham Rounded Book"/>
              </a:rPr>
              <a:t>Component 2: Composing (30% of qualification)</a:t>
            </a:r>
            <a:br>
              <a:rPr lang="en-US" sz="4400" dirty="0">
                <a:solidFill>
                  <a:srgbClr val="DF3C06"/>
                </a:solidFill>
                <a:latin typeface="Gotham Rounded Book"/>
                <a:cs typeface="Gotham Rounded Book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99E07-A3F0-464C-B0E0-271AA5AF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1999" cy="5167312"/>
          </a:xfrm>
          <a:solidFill>
            <a:srgbClr val="FFC000"/>
          </a:solidFill>
        </p:spPr>
        <p:txBody>
          <a:bodyPr/>
          <a:lstStyle/>
          <a:p>
            <a:r>
              <a:rPr lang="en-GB" dirty="0">
                <a:latin typeface="Bliss-Light"/>
              </a:rPr>
              <a:t>Internally assessed, externally moderated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A minimum of 3 minutes for both composition (maximum 6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Two compositions, one of which must be a response to a brief set by WJEC (released each year on September 1st of year 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The second piece is a free composition for which learners set their own brief.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CDBD43-AC07-4900-992D-01B9796C0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B551-576B-4312-9A41-2D40035C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8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rgbClr val="DF3C06"/>
                </a:solidFill>
                <a:latin typeface="Gotham Rounded Book"/>
                <a:cs typeface="Gotham Rounded Book"/>
              </a:rPr>
            </a:br>
            <a:r>
              <a:rPr lang="en-US" sz="4400" dirty="0">
                <a:solidFill>
                  <a:srgbClr val="DF3C06"/>
                </a:solidFill>
                <a:latin typeface="Gotham Rounded Book"/>
                <a:cs typeface="Gotham Rounded Book"/>
              </a:rPr>
              <a:t>Component 3: Appraising (40% of qualification)</a:t>
            </a:r>
            <a:br>
              <a:rPr lang="en-US" sz="4400" dirty="0">
                <a:solidFill>
                  <a:srgbClr val="DF3C06"/>
                </a:solidFill>
                <a:latin typeface="Gotham Rounded Book"/>
                <a:cs typeface="Gotham Rounded Book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5576-D9DA-4302-88A3-38765B4E4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65448"/>
            <a:ext cx="12191999" cy="583648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baseline="30000" dirty="0">
                <a:latin typeface="Bliss-Light"/>
                <a:cs typeface="Bliss-Light"/>
              </a:rPr>
              <a:t>Externally assessed</a:t>
            </a:r>
            <a:r>
              <a:rPr lang="en-GB" sz="2400" b="1" dirty="0">
                <a:latin typeface="Bliss-Light"/>
                <a:cs typeface="Bliss-Light"/>
              </a:rPr>
              <a:t> </a:t>
            </a:r>
            <a:r>
              <a:rPr lang="en-GB" sz="2400" baseline="30000" dirty="0">
                <a:latin typeface="Bliss-Light"/>
                <a:cs typeface="Bliss-Light"/>
              </a:rPr>
              <a:t>listening and appraising examination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aseline="30000" dirty="0">
                <a:latin typeface="Bliss-Light"/>
                <a:cs typeface="Bliss-Light"/>
              </a:rPr>
              <a:t>One hour 15 minutes duration approximately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aseline="30000" dirty="0">
                <a:latin typeface="Bliss-Light"/>
                <a:cs typeface="Bliss-Light"/>
              </a:rPr>
              <a:t>Based on the </a:t>
            </a:r>
            <a:r>
              <a:rPr lang="en-GB" sz="2400" b="1" baseline="30000" dirty="0">
                <a:latin typeface="Bliss-Light"/>
                <a:cs typeface="Bliss-Light"/>
              </a:rPr>
              <a:t>four </a:t>
            </a:r>
            <a:r>
              <a:rPr lang="en-GB" sz="2400" baseline="30000" dirty="0">
                <a:latin typeface="Bliss-Light"/>
                <a:cs typeface="Bliss-Light"/>
              </a:rPr>
              <a:t>areas of study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baseline="30000" dirty="0">
                <a:latin typeface="Bliss-Light"/>
                <a:cs typeface="Bliss-Light"/>
              </a:rPr>
              <a:t>Musical Forms and Devices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baseline="30000" dirty="0">
                <a:latin typeface="Bliss-Light"/>
                <a:cs typeface="Bliss-Light"/>
              </a:rPr>
              <a:t>Music for Ensemble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baseline="30000" dirty="0">
                <a:latin typeface="Bliss-Light"/>
                <a:cs typeface="Bliss-Light"/>
              </a:rPr>
              <a:t>Film Music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baseline="30000" dirty="0">
                <a:latin typeface="Bliss-Light"/>
                <a:cs typeface="Bliss-Light"/>
              </a:rPr>
              <a:t>Popular Music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aseline="30000" dirty="0">
                <a:latin typeface="Bliss-Light"/>
                <a:cs typeface="Bliss-Light"/>
              </a:rPr>
              <a:t>Includes </a:t>
            </a:r>
            <a:r>
              <a:rPr lang="en-GB" sz="2400" b="1" baseline="30000" dirty="0">
                <a:latin typeface="Bliss-Light"/>
                <a:cs typeface="Bliss-Light"/>
              </a:rPr>
              <a:t>two </a:t>
            </a:r>
            <a:r>
              <a:rPr lang="en-GB" sz="2400" baseline="30000" dirty="0">
                <a:latin typeface="Bliss-Light"/>
                <a:cs typeface="Bliss-Light"/>
              </a:rPr>
              <a:t>prepared</a:t>
            </a:r>
            <a:r>
              <a:rPr lang="en-GB" sz="2400" dirty="0">
                <a:latin typeface="Bliss-Light"/>
                <a:cs typeface="Bliss-Light"/>
              </a:rPr>
              <a:t> </a:t>
            </a:r>
            <a:r>
              <a:rPr lang="en-GB" sz="2400" baseline="30000" dirty="0">
                <a:latin typeface="Bliss-Light"/>
                <a:cs typeface="Bliss-Light"/>
              </a:rPr>
              <a:t>extracts set by WJEC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0F50E1-69C8-4D76-B192-5ED84557C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16D9-D943-47F8-9AF5-74DF09D6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How the lessons work….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578FB-8C30-4E93-BDDE-7BF7BD8B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GCSE students receive 3 lessons a week:</a:t>
            </a:r>
          </a:p>
          <a:p>
            <a:r>
              <a:rPr lang="en-GB" dirty="0"/>
              <a:t>1 x Composition and notational skills</a:t>
            </a:r>
          </a:p>
          <a:p>
            <a:r>
              <a:rPr lang="en-GB" dirty="0"/>
              <a:t>2 x Appraisal and exam skills</a:t>
            </a:r>
          </a:p>
          <a:p>
            <a:r>
              <a:rPr lang="en-GB" dirty="0"/>
              <a:t>Most Performance work will take place in students’ individual instrumental or vocal lessons, however some ensemble work will take place in class. </a:t>
            </a:r>
          </a:p>
          <a:p>
            <a:r>
              <a:rPr lang="en-GB" dirty="0"/>
              <a:t>What students think of GCSE music…..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10264F-0B98-49AA-B490-0DC5E49F3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2438" y="4421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270</Words>
  <Application>Microsoft Office PowerPoint</Application>
  <PresentationFormat>Widescreen</PresentationFormat>
  <Paragraphs>32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Bliss-Light</vt:lpstr>
      <vt:lpstr>Calibri</vt:lpstr>
      <vt:lpstr>Calibri Light</vt:lpstr>
      <vt:lpstr>Gotham Rounded Book</vt:lpstr>
      <vt:lpstr>Wingdings</vt:lpstr>
      <vt:lpstr>Office Theme</vt:lpstr>
      <vt:lpstr>GCSE Music </vt:lpstr>
      <vt:lpstr>Specification Overview: 3 Components. </vt:lpstr>
      <vt:lpstr>Component 2: Composing (30% of qualification) </vt:lpstr>
      <vt:lpstr> Component 3: Appraising (40% of qualification) </vt:lpstr>
      <vt:lpstr>How the lessons work….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Music</dc:title>
  <dc:creator>Joanna Brennan</dc:creator>
  <cp:lastModifiedBy>Eleanor Edwards</cp:lastModifiedBy>
  <cp:revision>17</cp:revision>
  <dcterms:created xsi:type="dcterms:W3CDTF">2020-12-15T15:50:48Z</dcterms:created>
  <dcterms:modified xsi:type="dcterms:W3CDTF">2022-01-04T18:06:09Z</dcterms:modified>
</cp:coreProperties>
</file>